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1" r:id="rId1"/>
  </p:sldMasterIdLst>
  <p:sldIdLst>
    <p:sldId id="256" r:id="rId2"/>
    <p:sldId id="257" r:id="rId3"/>
    <p:sldId id="260" r:id="rId4"/>
    <p:sldId id="259" r:id="rId5"/>
    <p:sldId id="261" r:id="rId6"/>
    <p:sldId id="258"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93"/>
    <p:restoredTop sz="94681"/>
  </p:normalViewPr>
  <p:slideViewPr>
    <p:cSldViewPr snapToGrid="0">
      <p:cViewPr varScale="1">
        <p:scale>
          <a:sx n="72" d="100"/>
          <a:sy n="72" d="100"/>
        </p:scale>
        <p:origin x="240" y="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10/5/25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5818410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3180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9233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0834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6660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53726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82001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7217590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057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592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5394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0535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10/5/25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2274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10/5/25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2632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10/5/25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8137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7790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4643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10/5/25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9217361"/>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s://freepngimg.com/png/24852-star-hd"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hyperlink" Target="http://photo.stackexchange.com/questions/24651/what-focal-length-lens-do-i-need-for-photographing-the-moon" TargetMode="External"/><Relationship Id="rId5" Type="http://schemas.microsoft.com/office/2007/relationships/hdphoto" Target="../media/hdphoto1.wdp"/><Relationship Id="rId4" Type="http://schemas.openxmlformats.org/officeDocument/2006/relationships/image" Target="../media/image5.png"/><Relationship Id="rId9" Type="http://schemas.openxmlformats.org/officeDocument/2006/relationships/hyperlink" Target="http://www.goodfreephotos.com/astrophotography/full-view-of-mars.jpg.php"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freepngimg.com/png/24852-star-hd"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freepngimg.com/png/24852-star-hd"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freepngimg.com/png/24852-star-hd"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code.makery.ch/library/html-css/part1/" TargetMode="External"/><Relationship Id="rId7" Type="http://schemas.openxmlformats.org/officeDocument/2006/relationships/hyperlink" Target="https://tschinz.gitbooks.io/c-cheat-sheet/content/"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hyperlink" Target="https://dev.twsiyuan.com/2016/12/script-guids-remapping-in-unity.html" TargetMode="External"/><Relationship Id="rId4" Type="http://schemas.openxmlformats.org/officeDocument/2006/relationships/image" Target="../media/image8.png"/><Relationship Id="rId9" Type="http://schemas.openxmlformats.org/officeDocument/2006/relationships/hyperlink" Target="https://freepngimg.com/png/24852-star-hd"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freepngimg.com/png/24852-star-hd"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4E2DC-5796-9992-854B-A700E42B5EC1}"/>
              </a:ext>
            </a:extLst>
          </p:cNvPr>
          <p:cNvSpPr>
            <a:spLocks noGrp="1"/>
          </p:cNvSpPr>
          <p:nvPr>
            <p:ph type="ctrTitle"/>
          </p:nvPr>
        </p:nvSpPr>
        <p:spPr>
          <a:xfrm>
            <a:off x="1922991" y="2298700"/>
            <a:ext cx="8347076" cy="1595952"/>
          </a:xfrm>
        </p:spPr>
        <p:txBody>
          <a:bodyPr>
            <a:normAutofit/>
          </a:bodyPr>
          <a:lstStyle/>
          <a:p>
            <a:pPr algn="ctr"/>
            <a:r>
              <a:rPr lang="en-US" b="1" i="1" dirty="0">
                <a:latin typeface="ACADEMY ENGRAVED LET PLAIN:1.0" panose="02000000000000000000" pitchFamily="2" charset="0"/>
              </a:rPr>
              <a:t>Y</a:t>
            </a:r>
            <a:r>
              <a:rPr lang="en-KW" b="1" i="1" dirty="0">
                <a:latin typeface="ACADEMY ENGRAVED LET PLAIN:1.0" panose="02000000000000000000" pitchFamily="2" charset="0"/>
              </a:rPr>
              <a:t>our home in space </a:t>
            </a:r>
          </a:p>
        </p:txBody>
      </p:sp>
      <p:sp>
        <p:nvSpPr>
          <p:cNvPr id="3" name="Subtitle 2">
            <a:extLst>
              <a:ext uri="{FF2B5EF4-FFF2-40B4-BE49-F238E27FC236}">
                <a16:creationId xmlns:a16="http://schemas.microsoft.com/office/drawing/2014/main" id="{DB476C0D-AD4F-FD0A-174B-3FC0CE47172C}"/>
              </a:ext>
            </a:extLst>
          </p:cNvPr>
          <p:cNvSpPr>
            <a:spLocks noGrp="1"/>
          </p:cNvSpPr>
          <p:nvPr>
            <p:ph type="subTitle" idx="1"/>
          </p:nvPr>
        </p:nvSpPr>
        <p:spPr>
          <a:xfrm>
            <a:off x="1918758" y="3894653"/>
            <a:ext cx="8355542" cy="664647"/>
          </a:xfrm>
        </p:spPr>
        <p:txBody>
          <a:bodyPr>
            <a:normAutofit/>
          </a:bodyPr>
          <a:lstStyle/>
          <a:p>
            <a:pPr algn="ctr"/>
            <a:r>
              <a:rPr lang="en-KW" sz="2400" b="1" i="1" dirty="0">
                <a:latin typeface="ACADEMY ENGRAVED LET PLAIN:1.0" panose="02000000000000000000" pitchFamily="2" charset="0"/>
              </a:rPr>
              <a:t>The habitat layout creator</a:t>
            </a:r>
          </a:p>
        </p:txBody>
      </p:sp>
      <p:pic>
        <p:nvPicPr>
          <p:cNvPr id="6" name="Picture 5" descr="A black background with pink dots&#10;&#10;Description automatically generated">
            <a:extLst>
              <a:ext uri="{FF2B5EF4-FFF2-40B4-BE49-F238E27FC236}">
                <a16:creationId xmlns:a16="http://schemas.microsoft.com/office/drawing/2014/main" id="{21745D2E-7973-B7FC-29DF-994F57770DD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1"/>
            <a:ext cx="12192000" cy="6858000"/>
          </a:xfrm>
          <a:prstGeom prst="rect">
            <a:avLst/>
          </a:prstGeom>
        </p:spPr>
      </p:pic>
      <p:pic>
        <p:nvPicPr>
          <p:cNvPr id="10" name="Picture 9" descr="A close-up of the moon&#10;&#10;Description automatically generated">
            <a:extLst>
              <a:ext uri="{FF2B5EF4-FFF2-40B4-BE49-F238E27FC236}">
                <a16:creationId xmlns:a16="http://schemas.microsoft.com/office/drawing/2014/main" id="{C59EA829-A95B-0890-9F68-5B0D208FC0B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247" b="89988" l="9992" r="89988">
                        <a14:foregroundMark x1="44136" y1="8247" x2="44136" y2="8247"/>
                        <a14:foregroundMark x1="33719" y1="78270" x2="33719" y2="78270"/>
                        <a14:foregroundMark x1="20370" y1="51389" x2="20370" y2="51389"/>
                        <a14:foregroundMark x1="35802" y1="85793" x2="35802" y2="85793"/>
                      </a14:backgroundRemoval>
                    </a14:imgEffect>
                  </a14:imgLayer>
                </a14:imgProps>
              </a:ext>
              <a:ext uri="{837473B0-CC2E-450A-ABE3-18F120FF3D39}">
                <a1611:picAttrSrcUrl xmlns:a1611="http://schemas.microsoft.com/office/drawing/2016/11/main" r:id="rId6"/>
              </a:ext>
            </a:extLst>
          </a:blip>
          <a:stretch>
            <a:fillRect/>
          </a:stretch>
        </p:blipFill>
        <p:spPr>
          <a:xfrm>
            <a:off x="8321489" y="44065"/>
            <a:ext cx="4301171" cy="2867447"/>
          </a:xfrm>
          <a:prstGeom prst="rect">
            <a:avLst/>
          </a:prstGeom>
        </p:spPr>
      </p:pic>
      <p:pic>
        <p:nvPicPr>
          <p:cNvPr id="14" name="Picture 13" descr="A planet with a black background&#10;&#10;Description automatically generated">
            <a:extLst>
              <a:ext uri="{FF2B5EF4-FFF2-40B4-BE49-F238E27FC236}">
                <a16:creationId xmlns:a16="http://schemas.microsoft.com/office/drawing/2014/main" id="{03D15BDF-08C3-A6D8-BE68-C0518DF1536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1500" l="8125" r="90063">
                        <a14:foregroundMark x1="44063" y1="10125" x2="44063" y2="10125"/>
                        <a14:foregroundMark x1="89500" y1="43188" x2="89500" y2="43188"/>
                        <a14:foregroundMark x1="89500" y1="49625" x2="89500" y2="49625"/>
                        <a14:foregroundMark x1="89500" y1="49625" x2="89500" y2="49625"/>
                        <a14:foregroundMark x1="90063" y1="52000" x2="90063" y2="52000"/>
                        <a14:foregroundMark x1="89500" y1="56125" x2="89500" y2="56125"/>
                        <a14:foregroundMark x1="89500" y1="56125" x2="89500" y2="56125"/>
                        <a14:foregroundMark x1="89500" y1="58500" x2="87125" y2="43750"/>
                        <a14:foregroundMark x1="54063" y1="90313" x2="53500" y2="90313"/>
                        <a14:foregroundMark x1="9875" y1="36063" x2="8125" y2="52000"/>
                        <a14:foregroundMark x1="8125" y1="52000" x2="10438" y2="63188"/>
                        <a14:foregroundMark x1="29313" y1="18375" x2="45250" y2="13063"/>
                        <a14:foregroundMark x1="45250" y1="13063" x2="62375" y2="13688"/>
                        <a14:foregroundMark x1="62375" y1="13688" x2="49938" y2="62875"/>
                        <a14:foregroundMark x1="49938" y1="62875" x2="56437" y2="78063"/>
                        <a14:foregroundMark x1="56437" y1="78063" x2="44750" y2="89063"/>
                        <a14:foregroundMark x1="44750" y1="89063" x2="55875" y2="89188"/>
                        <a14:foregroundMark x1="49938" y1="91500" x2="38750" y2="91500"/>
                      </a14:backgroundRemoval>
                    </a14:imgEffect>
                  </a14:imgLayer>
                </a14:imgProps>
              </a:ext>
              <a:ext uri="{837473B0-CC2E-450A-ABE3-18F120FF3D39}">
                <a1611:picAttrSrcUrl xmlns:a1611="http://schemas.microsoft.com/office/drawing/2016/11/main" r:id="rId9"/>
              </a:ext>
            </a:extLst>
          </a:blip>
          <a:stretch>
            <a:fillRect/>
          </a:stretch>
        </p:blipFill>
        <p:spPr>
          <a:xfrm>
            <a:off x="5291" y="3817595"/>
            <a:ext cx="3040404" cy="3040404"/>
          </a:xfrm>
          <a:prstGeom prst="rect">
            <a:avLst/>
          </a:prstGeom>
        </p:spPr>
      </p:pic>
    </p:spTree>
    <p:extLst>
      <p:ext uri="{BB962C8B-B14F-4D97-AF65-F5344CB8AC3E}">
        <p14:creationId xmlns:p14="http://schemas.microsoft.com/office/powerpoint/2010/main" val="197173898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0EF6B-5D0A-50CA-B669-74F9037A6955}"/>
              </a:ext>
            </a:extLst>
          </p:cNvPr>
          <p:cNvSpPr>
            <a:spLocks noGrp="1"/>
          </p:cNvSpPr>
          <p:nvPr>
            <p:ph type="title"/>
          </p:nvPr>
        </p:nvSpPr>
        <p:spPr/>
        <p:txBody>
          <a:bodyPr>
            <a:normAutofit/>
          </a:bodyPr>
          <a:lstStyle/>
          <a:p>
            <a:r>
              <a:rPr lang="en-US" sz="4800" b="1" i="1" dirty="0">
                <a:latin typeface="Century Gothic" panose="020B0502020202020204" pitchFamily="34" charset="0"/>
              </a:rPr>
              <a:t>A</a:t>
            </a:r>
            <a:r>
              <a:rPr lang="en-KW" sz="4800" b="1" i="1" dirty="0">
                <a:latin typeface="Century Gothic" panose="020B0502020202020204" pitchFamily="34" charset="0"/>
              </a:rPr>
              <a:t>pollo 26 members:</a:t>
            </a:r>
          </a:p>
        </p:txBody>
      </p:sp>
      <p:sp>
        <p:nvSpPr>
          <p:cNvPr id="3" name="Content Placeholder 2">
            <a:extLst>
              <a:ext uri="{FF2B5EF4-FFF2-40B4-BE49-F238E27FC236}">
                <a16:creationId xmlns:a16="http://schemas.microsoft.com/office/drawing/2014/main" id="{7C4EB7A9-405C-30AC-0571-6538624CEA99}"/>
              </a:ext>
            </a:extLst>
          </p:cNvPr>
          <p:cNvSpPr>
            <a:spLocks noGrp="1"/>
          </p:cNvSpPr>
          <p:nvPr>
            <p:ph idx="1"/>
          </p:nvPr>
        </p:nvSpPr>
        <p:spPr/>
        <p:txBody>
          <a:bodyPr/>
          <a:lstStyle/>
          <a:p>
            <a:r>
              <a:rPr lang="en-US" sz="3200" dirty="0"/>
              <a:t>T</a:t>
            </a:r>
            <a:r>
              <a:rPr lang="en-KW" sz="3200" dirty="0"/>
              <a:t>eam leader:Salma Dorghan</a:t>
            </a:r>
          </a:p>
          <a:p>
            <a:r>
              <a:rPr lang="en-US" sz="3200" dirty="0"/>
              <a:t>S</a:t>
            </a:r>
            <a:r>
              <a:rPr lang="en-KW" sz="3200" dirty="0"/>
              <a:t>trategic partner:Hala Hani</a:t>
            </a:r>
          </a:p>
          <a:p>
            <a:r>
              <a:rPr lang="en-US" sz="3200" dirty="0"/>
              <a:t>G</a:t>
            </a:r>
            <a:r>
              <a:rPr lang="en-KW" sz="3200" dirty="0"/>
              <a:t>raphic designers:Mohammed Mahmoud, Sarah Munif</a:t>
            </a:r>
          </a:p>
          <a:p>
            <a:r>
              <a:rPr lang="en-US" sz="3200" dirty="0"/>
              <a:t>P</a:t>
            </a:r>
            <a:r>
              <a:rPr lang="en-KW" sz="3200" dirty="0"/>
              <a:t>rogrammers:Noor Alenize, Lamiaa Khairy</a:t>
            </a:r>
          </a:p>
          <a:p>
            <a:endParaRPr lang="en-KW" dirty="0"/>
          </a:p>
        </p:txBody>
      </p:sp>
      <p:pic>
        <p:nvPicPr>
          <p:cNvPr id="5" name="Picture 4" descr="A black background with pink dots&#10;&#10;Description automatically generated">
            <a:extLst>
              <a:ext uri="{FF2B5EF4-FFF2-40B4-BE49-F238E27FC236}">
                <a16:creationId xmlns:a16="http://schemas.microsoft.com/office/drawing/2014/main" id="{399A80AC-B605-CC69-26F7-5E8EA8D3EA5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217023394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heckerboard(across)">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heckerboard(across)">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389C95-E12C-FA9F-3100-E6BBEF3E560D}"/>
              </a:ext>
            </a:extLst>
          </p:cNvPr>
          <p:cNvSpPr txBox="1"/>
          <p:nvPr/>
        </p:nvSpPr>
        <p:spPr>
          <a:xfrm>
            <a:off x="6096000" y="591671"/>
            <a:ext cx="6293224" cy="6001643"/>
          </a:xfrm>
          <a:prstGeom prst="rect">
            <a:avLst/>
          </a:prstGeom>
          <a:noFill/>
        </p:spPr>
        <p:txBody>
          <a:bodyPr wrap="square" rtlCol="0">
            <a:spAutoFit/>
          </a:bodyPr>
          <a:lstStyle/>
          <a:p>
            <a:r>
              <a:rPr lang="en-US" sz="3200" dirty="0">
                <a:latin typeface="Baskerville" panose="02020502070401020303" pitchFamily="18" charset="0"/>
                <a:ea typeface="Baskerville" panose="02020502070401020303" pitchFamily="18" charset="0"/>
              </a:rPr>
              <a:t>Astrohabitat is an interactive 3D experience built with Unity that allows players to explore what living on the Moon might feel like. Set within a semi-realistic lunar environment, players can freely walk through a futuristic habitat designed for NASA’s Artemis-era missions. The game blends scientific realism with immersive exploration, offering a glimpse into how astronauts could live, sleep, and work beyond Earth.</a:t>
            </a:r>
            <a:endParaRPr lang="en-KW" sz="3200" dirty="0">
              <a:latin typeface="Baskerville" panose="02020502070401020303" pitchFamily="18" charset="0"/>
              <a:ea typeface="Baskerville" panose="02020502070401020303" pitchFamily="18" charset="0"/>
            </a:endParaRPr>
          </a:p>
        </p:txBody>
      </p:sp>
      <p:sp>
        <p:nvSpPr>
          <p:cNvPr id="3" name="TextBox 2">
            <a:extLst>
              <a:ext uri="{FF2B5EF4-FFF2-40B4-BE49-F238E27FC236}">
                <a16:creationId xmlns:a16="http://schemas.microsoft.com/office/drawing/2014/main" id="{8AD398B4-F785-33F9-DAA6-194D1EA3D87A}"/>
              </a:ext>
            </a:extLst>
          </p:cNvPr>
          <p:cNvSpPr txBox="1"/>
          <p:nvPr/>
        </p:nvSpPr>
        <p:spPr>
          <a:xfrm>
            <a:off x="17929" y="824753"/>
            <a:ext cx="6293224" cy="4154984"/>
          </a:xfrm>
          <a:prstGeom prst="rect">
            <a:avLst/>
          </a:prstGeom>
          <a:noFill/>
        </p:spPr>
        <p:txBody>
          <a:bodyPr wrap="square" rtlCol="0">
            <a:spAutoFit/>
          </a:bodyPr>
          <a:lstStyle/>
          <a:p>
            <a:r>
              <a:rPr lang="en-US" sz="8800" b="1" dirty="0">
                <a:latin typeface="APPLE CHANCERY" panose="03020702040506060504" pitchFamily="66" charset="-79"/>
                <a:cs typeface="APPLE CHANCERY" panose="03020702040506060504" pitchFamily="66" charset="-79"/>
              </a:rPr>
              <a:t>W</a:t>
            </a:r>
            <a:r>
              <a:rPr lang="en-KW" sz="8800" b="1" dirty="0">
                <a:latin typeface="APPLE CHANCERY" panose="03020702040506060504" pitchFamily="66" charset="-79"/>
                <a:cs typeface="APPLE CHANCERY" panose="03020702040506060504" pitchFamily="66" charset="-79"/>
              </a:rPr>
              <a:t>hat is astrohabitat about ?</a:t>
            </a:r>
          </a:p>
        </p:txBody>
      </p:sp>
      <p:pic>
        <p:nvPicPr>
          <p:cNvPr id="4" name="Picture 3" descr="A black background with pink dots&#10;&#10;Description automatically generated">
            <a:extLst>
              <a:ext uri="{FF2B5EF4-FFF2-40B4-BE49-F238E27FC236}">
                <a16:creationId xmlns:a16="http://schemas.microsoft.com/office/drawing/2014/main" id="{621E5940-7513-1196-7CDF-BCE9C8D3BD0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214367179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8E97E64-3134-D862-DAC0-AF6869763091}"/>
              </a:ext>
            </a:extLst>
          </p:cNvPr>
          <p:cNvGraphicFramePr>
            <a:graphicFrameLocks noGrp="1"/>
          </p:cNvGraphicFramePr>
          <p:nvPr>
            <p:extLst>
              <p:ext uri="{D42A27DB-BD31-4B8C-83A1-F6EECF244321}">
                <p14:modId xmlns:p14="http://schemas.microsoft.com/office/powerpoint/2010/main" val="1270409722"/>
              </p:ext>
            </p:extLst>
          </p:nvPr>
        </p:nvGraphicFramePr>
        <p:xfrm>
          <a:off x="847165" y="2054376"/>
          <a:ext cx="10497670" cy="4602617"/>
        </p:xfrm>
        <a:graphic>
          <a:graphicData uri="http://schemas.openxmlformats.org/drawingml/2006/table">
            <a:tbl>
              <a:tblPr firstRow="1" bandRow="1">
                <a:tableStyleId>{073A0DAA-6AF3-43AB-8588-CEC1D06C72B9}</a:tableStyleId>
              </a:tblPr>
              <a:tblGrid>
                <a:gridCol w="2680447">
                  <a:extLst>
                    <a:ext uri="{9D8B030D-6E8A-4147-A177-3AD203B41FA5}">
                      <a16:colId xmlns:a16="http://schemas.microsoft.com/office/drawing/2014/main" val="4243697685"/>
                    </a:ext>
                  </a:extLst>
                </a:gridCol>
                <a:gridCol w="2079812">
                  <a:extLst>
                    <a:ext uri="{9D8B030D-6E8A-4147-A177-3AD203B41FA5}">
                      <a16:colId xmlns:a16="http://schemas.microsoft.com/office/drawing/2014/main" val="3166678314"/>
                    </a:ext>
                  </a:extLst>
                </a:gridCol>
                <a:gridCol w="2528047">
                  <a:extLst>
                    <a:ext uri="{9D8B030D-6E8A-4147-A177-3AD203B41FA5}">
                      <a16:colId xmlns:a16="http://schemas.microsoft.com/office/drawing/2014/main" val="628657431"/>
                    </a:ext>
                  </a:extLst>
                </a:gridCol>
                <a:gridCol w="2075599">
                  <a:extLst>
                    <a:ext uri="{9D8B030D-6E8A-4147-A177-3AD203B41FA5}">
                      <a16:colId xmlns:a16="http://schemas.microsoft.com/office/drawing/2014/main" val="1572441699"/>
                    </a:ext>
                  </a:extLst>
                </a:gridCol>
                <a:gridCol w="1133765">
                  <a:extLst>
                    <a:ext uri="{9D8B030D-6E8A-4147-A177-3AD203B41FA5}">
                      <a16:colId xmlns:a16="http://schemas.microsoft.com/office/drawing/2014/main" val="2355119906"/>
                    </a:ext>
                  </a:extLst>
                </a:gridCol>
              </a:tblGrid>
              <a:tr h="566835">
                <a:tc>
                  <a:txBody>
                    <a:bodyPr/>
                    <a:lstStyle/>
                    <a:p>
                      <a:pPr algn="ctr"/>
                      <a:r>
                        <a:rPr lang="en-US" sz="3200" i="1" dirty="0"/>
                        <a:t>O</a:t>
                      </a:r>
                      <a:r>
                        <a:rPr lang="en-KW" sz="3200" i="1" dirty="0"/>
                        <a:t>xygen </a:t>
                      </a:r>
                    </a:p>
                  </a:txBody>
                  <a:tcPr/>
                </a:tc>
                <a:tc>
                  <a:txBody>
                    <a:bodyPr/>
                    <a:lstStyle/>
                    <a:p>
                      <a:pPr algn="ctr"/>
                      <a:r>
                        <a:rPr lang="en-KW" sz="3200" i="1" dirty="0"/>
                        <a:t>power</a:t>
                      </a:r>
                    </a:p>
                  </a:txBody>
                  <a:tcPr/>
                </a:tc>
                <a:tc>
                  <a:txBody>
                    <a:bodyPr/>
                    <a:lstStyle/>
                    <a:p>
                      <a:pPr algn="ctr"/>
                      <a:r>
                        <a:rPr lang="en-KW" sz="3200" i="1" dirty="0"/>
                        <a:t>comfort</a:t>
                      </a:r>
                    </a:p>
                  </a:txBody>
                  <a:tcPr/>
                </a:tc>
                <a:tc>
                  <a:txBody>
                    <a:bodyPr/>
                    <a:lstStyle/>
                    <a:p>
                      <a:pPr algn="ctr"/>
                      <a:r>
                        <a:rPr lang="en-US" sz="3200" i="1" dirty="0"/>
                        <a:t>F</a:t>
                      </a:r>
                      <a:r>
                        <a:rPr lang="en-KW" sz="3200" i="1" dirty="0"/>
                        <a:t>ood and water</a:t>
                      </a:r>
                    </a:p>
                  </a:txBody>
                  <a:tcPr/>
                </a:tc>
                <a:tc>
                  <a:txBody>
                    <a:bodyPr/>
                    <a:lstStyle/>
                    <a:p>
                      <a:pPr algn="ctr"/>
                      <a:r>
                        <a:rPr lang="en-KW" sz="3200" i="1" dirty="0"/>
                        <a:t>total</a:t>
                      </a:r>
                    </a:p>
                  </a:txBody>
                  <a:tcPr/>
                </a:tc>
                <a:extLst>
                  <a:ext uri="{0D108BD9-81ED-4DB2-BD59-A6C34878D82A}">
                    <a16:rowId xmlns:a16="http://schemas.microsoft.com/office/drawing/2014/main" val="1396500769"/>
                  </a:ext>
                </a:extLst>
              </a:tr>
              <a:tr h="1158377">
                <a:tc>
                  <a:txBody>
                    <a:bodyPr/>
                    <a:lstStyle/>
                    <a:p>
                      <a:r>
                        <a:rPr lang="en-US" sz="2400" dirty="0"/>
                        <a:t>O</a:t>
                      </a:r>
                      <a:r>
                        <a:rPr lang="en-KW" sz="2400" dirty="0"/>
                        <a:t>xygen tank(+25)</a:t>
                      </a:r>
                    </a:p>
                  </a:txBody>
                  <a:tcPr/>
                </a:tc>
                <a:tc>
                  <a:txBody>
                    <a:bodyPr/>
                    <a:lstStyle/>
                    <a:p>
                      <a:r>
                        <a:rPr lang="en-US" sz="2400" dirty="0"/>
                        <a:t>Solar Panels</a:t>
                      </a:r>
                      <a:r>
                        <a:rPr lang="en-KW" sz="2400" dirty="0"/>
                        <a:t>(+20)</a:t>
                      </a:r>
                    </a:p>
                  </a:txBody>
                  <a:tcPr/>
                </a:tc>
                <a:tc>
                  <a:txBody>
                    <a:bodyPr/>
                    <a:lstStyle/>
                    <a:p>
                      <a:r>
                        <a:rPr lang="en-US" sz="2400" dirty="0"/>
                        <a:t>Furniture (chairs, beds)</a:t>
                      </a:r>
                      <a:r>
                        <a:rPr lang="en-KW" sz="2400" dirty="0"/>
                        <a:t> (+15)</a:t>
                      </a:r>
                    </a:p>
                  </a:txBody>
                  <a:tcPr/>
                </a:tc>
                <a:tc>
                  <a:txBody>
                    <a:bodyPr/>
                    <a:lstStyle/>
                    <a:p>
                      <a:r>
                        <a:rPr lang="en-US" sz="2400" dirty="0"/>
                        <a:t>Food Storage / Pantry </a:t>
                      </a:r>
                      <a:r>
                        <a:rPr lang="en-KW" sz="2400" dirty="0"/>
                        <a:t>(+20)</a:t>
                      </a:r>
                    </a:p>
                  </a:txBody>
                  <a:tcPr/>
                </a:tc>
                <a:tc>
                  <a:txBody>
                    <a:bodyPr/>
                    <a:lstStyle/>
                    <a:p>
                      <a:r>
                        <a:rPr lang="en-KW" sz="2400" dirty="0"/>
                        <a:t>?/100</a:t>
                      </a:r>
                    </a:p>
                  </a:txBody>
                  <a:tcPr/>
                </a:tc>
                <a:extLst>
                  <a:ext uri="{0D108BD9-81ED-4DB2-BD59-A6C34878D82A}">
                    <a16:rowId xmlns:a16="http://schemas.microsoft.com/office/drawing/2014/main" val="1316760637"/>
                  </a:ext>
                </a:extLst>
              </a:tr>
              <a:tr h="1158377">
                <a:tc>
                  <a:txBody>
                    <a:bodyPr/>
                    <a:lstStyle/>
                    <a:p>
                      <a:r>
                        <a:rPr lang="en-US" sz="2400" dirty="0"/>
                        <a:t>P</a:t>
                      </a:r>
                      <a:r>
                        <a:rPr lang="en-KW" sz="2400" dirty="0"/>
                        <a:t>lants(varies +2/4)</a:t>
                      </a:r>
                    </a:p>
                  </a:txBody>
                  <a:tcPr/>
                </a:tc>
                <a:tc>
                  <a:txBody>
                    <a:bodyPr/>
                    <a:lstStyle/>
                    <a:p>
                      <a:r>
                        <a:rPr lang="en-US" sz="2400" dirty="0"/>
                        <a:t>Batteries / Generators</a:t>
                      </a:r>
                      <a:r>
                        <a:rPr lang="en-KW" sz="2400" dirty="0"/>
                        <a:t>(+5)</a:t>
                      </a:r>
                    </a:p>
                  </a:txBody>
                  <a:tcPr/>
                </a:tc>
                <a:tc>
                  <a:txBody>
                    <a:bodyPr/>
                    <a:lstStyle/>
                    <a:p>
                      <a:r>
                        <a:rPr lang="en-US" sz="2400" dirty="0"/>
                        <a:t>Decorations / Paintings</a:t>
                      </a:r>
                      <a:r>
                        <a:rPr lang="en-KW" sz="2400" dirty="0"/>
                        <a:t>(+10)</a:t>
                      </a:r>
                    </a:p>
                  </a:txBody>
                  <a:tcPr/>
                </a:tc>
                <a:tc>
                  <a:txBody>
                    <a:bodyPr/>
                    <a:lstStyle/>
                    <a:p>
                      <a:r>
                        <a:rPr lang="en-US" sz="2400" dirty="0"/>
                        <a:t>Water Tanks / Reservoirs </a:t>
                      </a:r>
                      <a:r>
                        <a:rPr lang="en-KW" sz="2400" dirty="0"/>
                        <a:t>(+20)</a:t>
                      </a:r>
                    </a:p>
                  </a:txBody>
                  <a:tcPr/>
                </a:tc>
                <a:tc>
                  <a:txBody>
                    <a:bodyPr/>
                    <a:lstStyle/>
                    <a:p>
                      <a:r>
                        <a:rPr lang="en-KW" sz="2400" dirty="0"/>
                        <a:t>?/100</a:t>
                      </a:r>
                    </a:p>
                  </a:txBody>
                  <a:tcPr/>
                </a:tc>
                <a:extLst>
                  <a:ext uri="{0D108BD9-81ED-4DB2-BD59-A6C34878D82A}">
                    <a16:rowId xmlns:a16="http://schemas.microsoft.com/office/drawing/2014/main" val="3386177451"/>
                  </a:ext>
                </a:extLst>
              </a:tr>
              <a:tr h="1158377">
                <a:tc>
                  <a:txBody>
                    <a:bodyPr/>
                    <a:lstStyle/>
                    <a:p>
                      <a:r>
                        <a:rPr lang="en-US" sz="2400" dirty="0"/>
                        <a:t>F</a:t>
                      </a:r>
                      <a:r>
                        <a:rPr lang="en-KW" sz="2400" dirty="0"/>
                        <a:t>ans and airconditiong(+2/4)</a:t>
                      </a:r>
                    </a:p>
                  </a:txBody>
                  <a:tcPr/>
                </a:tc>
                <a:tc>
                  <a:txBody>
                    <a:bodyPr/>
                    <a:lstStyle/>
                    <a:p>
                      <a:r>
                        <a:rPr lang="en-US" sz="2400" dirty="0"/>
                        <a:t>Wind / Thermal Unit</a:t>
                      </a:r>
                      <a:r>
                        <a:rPr lang="en-KW" sz="2400" dirty="0"/>
                        <a:t>(+10)</a:t>
                      </a:r>
                    </a:p>
                  </a:txBody>
                  <a:tcPr/>
                </a:tc>
                <a:tc>
                  <a:txBody>
                    <a:bodyPr/>
                    <a:lstStyle/>
                    <a:p>
                      <a:r>
                        <a:rPr lang="en-US" sz="2400" dirty="0"/>
                        <a:t>W</a:t>
                      </a:r>
                      <a:r>
                        <a:rPr lang="en-KW" sz="2400" dirty="0"/>
                        <a:t>indows/skylights(+5)</a:t>
                      </a:r>
                    </a:p>
                  </a:txBody>
                  <a:tcPr/>
                </a:tc>
                <a:tc>
                  <a:txBody>
                    <a:bodyPr/>
                    <a:lstStyle/>
                    <a:p>
                      <a:r>
                        <a:rPr lang="en-US" sz="2400" dirty="0"/>
                        <a:t>Hydroponic Plants / Garden </a:t>
                      </a:r>
                      <a:r>
                        <a:rPr lang="en-KW" sz="2400" dirty="0"/>
                        <a:t>(+15)</a:t>
                      </a:r>
                    </a:p>
                  </a:txBody>
                  <a:tcPr/>
                </a:tc>
                <a:tc>
                  <a:txBody>
                    <a:bodyPr/>
                    <a:lstStyle/>
                    <a:p>
                      <a:r>
                        <a:rPr lang="en-KW" sz="2400" dirty="0"/>
                        <a:t>?/100</a:t>
                      </a:r>
                    </a:p>
                  </a:txBody>
                  <a:tcPr/>
                </a:tc>
                <a:extLst>
                  <a:ext uri="{0D108BD9-81ED-4DB2-BD59-A6C34878D82A}">
                    <a16:rowId xmlns:a16="http://schemas.microsoft.com/office/drawing/2014/main" val="47014522"/>
                  </a:ext>
                </a:extLst>
              </a:tr>
            </a:tbl>
          </a:graphicData>
        </a:graphic>
      </p:graphicFrame>
      <p:sp>
        <p:nvSpPr>
          <p:cNvPr id="5" name="TextBox 4">
            <a:extLst>
              <a:ext uri="{FF2B5EF4-FFF2-40B4-BE49-F238E27FC236}">
                <a16:creationId xmlns:a16="http://schemas.microsoft.com/office/drawing/2014/main" id="{C2542620-1CB2-C8AD-456F-6C74CD2DA2A7}"/>
              </a:ext>
            </a:extLst>
          </p:cNvPr>
          <p:cNvSpPr txBox="1"/>
          <p:nvPr/>
        </p:nvSpPr>
        <p:spPr>
          <a:xfrm>
            <a:off x="878541" y="11603"/>
            <a:ext cx="10121152" cy="1569660"/>
          </a:xfrm>
          <a:prstGeom prst="rect">
            <a:avLst/>
          </a:prstGeom>
          <a:noFill/>
        </p:spPr>
        <p:txBody>
          <a:bodyPr wrap="square" rtlCol="0">
            <a:spAutoFit/>
          </a:bodyPr>
          <a:lstStyle/>
          <a:p>
            <a:r>
              <a:rPr lang="en-US" sz="3200" dirty="0">
                <a:latin typeface="Apple Chancery" panose="03020702040506060504" pitchFamily="66" charset="-79"/>
                <a:cs typeface="Apple Chancery" panose="03020702040506060504" pitchFamily="66" charset="-79"/>
              </a:rPr>
              <a:t>T</a:t>
            </a:r>
            <a:r>
              <a:rPr lang="en-KW" sz="3200" dirty="0">
                <a:latin typeface="Apple Chancery" panose="03020702040506060504" pitchFamily="66" charset="-79"/>
                <a:cs typeface="Apple Chancery" panose="03020702040506060504" pitchFamily="66" charset="-79"/>
              </a:rPr>
              <a:t>he table that follows shows how the point system divided in our game , four sectors each sector has different ways to gain points to fulfill the full score.</a:t>
            </a:r>
          </a:p>
        </p:txBody>
      </p:sp>
      <p:pic>
        <p:nvPicPr>
          <p:cNvPr id="6" name="Picture 5" descr="A black background with pink dots&#10;&#10;Description automatically generated">
            <a:extLst>
              <a:ext uri="{FF2B5EF4-FFF2-40B4-BE49-F238E27FC236}">
                <a16:creationId xmlns:a16="http://schemas.microsoft.com/office/drawing/2014/main" id="{33BDEC0A-F9ED-032A-B958-C61ADE12CB3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127541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6B3C2-F15F-92C1-5EC7-03C358CB4AFC}"/>
              </a:ext>
            </a:extLst>
          </p:cNvPr>
          <p:cNvSpPr>
            <a:spLocks noGrp="1"/>
          </p:cNvSpPr>
          <p:nvPr>
            <p:ph type="title"/>
          </p:nvPr>
        </p:nvSpPr>
        <p:spPr>
          <a:xfrm>
            <a:off x="685801" y="-348055"/>
            <a:ext cx="10131425" cy="1456267"/>
          </a:xfrm>
        </p:spPr>
        <p:txBody>
          <a:bodyPr>
            <a:normAutofit/>
          </a:bodyPr>
          <a:lstStyle/>
          <a:p>
            <a:pPr algn="ctr"/>
            <a:r>
              <a:rPr lang="en-US" sz="4800" dirty="0"/>
              <a:t>Tools &amp; Technologies</a:t>
            </a:r>
            <a:endParaRPr lang="en-KW" sz="4800" dirty="0"/>
          </a:p>
        </p:txBody>
      </p:sp>
      <p:pic>
        <p:nvPicPr>
          <p:cNvPr id="18" name="Content Placeholder 17" descr="A blue logo on a black background&#10;&#10;Description automatically generated">
            <a:extLst>
              <a:ext uri="{FF2B5EF4-FFF2-40B4-BE49-F238E27FC236}">
                <a16:creationId xmlns:a16="http://schemas.microsoft.com/office/drawing/2014/main" id="{C7442B9E-EE38-7439-571E-C4ECCA57C582}"/>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685801" y="4277085"/>
            <a:ext cx="3261311" cy="2200836"/>
          </a:xfrm>
        </p:spPr>
      </p:pic>
      <p:pic>
        <p:nvPicPr>
          <p:cNvPr id="21" name="Picture 20">
            <a:extLst>
              <a:ext uri="{FF2B5EF4-FFF2-40B4-BE49-F238E27FC236}">
                <a16:creationId xmlns:a16="http://schemas.microsoft.com/office/drawing/2014/main" id="{6D8D275A-951D-8D8F-FC01-4F37A70A77F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124751" y="4124665"/>
            <a:ext cx="3532092" cy="2353256"/>
          </a:xfrm>
          <a:prstGeom prst="rect">
            <a:avLst/>
          </a:prstGeom>
        </p:spPr>
      </p:pic>
      <p:pic>
        <p:nvPicPr>
          <p:cNvPr id="24" name="Picture 23">
            <a:extLst>
              <a:ext uri="{FF2B5EF4-FFF2-40B4-BE49-F238E27FC236}">
                <a16:creationId xmlns:a16="http://schemas.microsoft.com/office/drawing/2014/main" id="{A448332D-BA3A-76D9-D488-376B48AB3454}"/>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8067250" y="4128746"/>
            <a:ext cx="3819794" cy="2349175"/>
          </a:xfrm>
          <a:prstGeom prst="rect">
            <a:avLst/>
          </a:prstGeom>
        </p:spPr>
      </p:pic>
      <p:sp>
        <p:nvSpPr>
          <p:cNvPr id="26" name="TextBox 25">
            <a:extLst>
              <a:ext uri="{FF2B5EF4-FFF2-40B4-BE49-F238E27FC236}">
                <a16:creationId xmlns:a16="http://schemas.microsoft.com/office/drawing/2014/main" id="{8A3016F7-6AE3-3BA8-EF22-0D7D845B425E}"/>
              </a:ext>
            </a:extLst>
          </p:cNvPr>
          <p:cNvSpPr txBox="1"/>
          <p:nvPr/>
        </p:nvSpPr>
        <p:spPr>
          <a:xfrm>
            <a:off x="304801" y="1016735"/>
            <a:ext cx="11887199" cy="3046988"/>
          </a:xfrm>
          <a:prstGeom prst="rect">
            <a:avLst/>
          </a:prstGeom>
          <a:noFill/>
        </p:spPr>
        <p:txBody>
          <a:bodyPr wrap="square" rtlCol="0">
            <a:spAutoFit/>
          </a:bodyPr>
          <a:lstStyle/>
          <a:p>
            <a:r>
              <a:rPr lang="en-KW" b="1" dirty="0"/>
              <a:t> </a:t>
            </a:r>
            <a:r>
              <a:rPr lang="en-US" sz="2400" b="1" dirty="0"/>
              <a:t>Unity</a:t>
            </a:r>
            <a:br>
              <a:rPr lang="en-US" sz="2400" dirty="0"/>
            </a:br>
            <a:r>
              <a:rPr lang="en-US" sz="2400" dirty="0"/>
              <a:t>Used to build and design the entire game environment. It allows players to interact, drag and drop objects, and simulate life on the Moon or Mars.</a:t>
            </a:r>
          </a:p>
          <a:p>
            <a:r>
              <a:rPr lang="en-US" sz="2400" b="1" dirty="0"/>
              <a:t>C# (C-Sharp)</a:t>
            </a:r>
            <a:br>
              <a:rPr lang="en-US" sz="2400" dirty="0"/>
            </a:br>
            <a:r>
              <a:rPr lang="en-US" sz="2400" dirty="0"/>
              <a:t>The main programming language used in Unity to control the game’s logic — such as oxygen levels, comfort points, and survival scoring.</a:t>
            </a:r>
          </a:p>
          <a:p>
            <a:r>
              <a:rPr lang="en-KW" sz="2400" b="1" dirty="0"/>
              <a:t> </a:t>
            </a:r>
            <a:r>
              <a:rPr lang="en-US" sz="2400" b="1" dirty="0"/>
              <a:t>Visual Studio Code</a:t>
            </a:r>
            <a:br>
              <a:rPr lang="en-US" sz="2400" dirty="0"/>
            </a:br>
            <a:r>
              <a:rPr lang="en-US" sz="2400" dirty="0"/>
              <a:t>A lightweight code editor used for writing and debugging C# scripts efficiently.</a:t>
            </a:r>
          </a:p>
        </p:txBody>
      </p:sp>
      <p:pic>
        <p:nvPicPr>
          <p:cNvPr id="27" name="Picture 26" descr="A black background with pink dots&#10;&#10;Description automatically generated">
            <a:extLst>
              <a:ext uri="{FF2B5EF4-FFF2-40B4-BE49-F238E27FC236}">
                <a16:creationId xmlns:a16="http://schemas.microsoft.com/office/drawing/2014/main" id="{1BD56080-4A53-3687-15CC-2D4B2300BB6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246351260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1000" fill="hold"/>
                                        <p:tgtEl>
                                          <p:spTgt spid="18"/>
                                        </p:tgtEl>
                                        <p:attrNameLst>
                                          <p:attrName>ppt_w</p:attrName>
                                        </p:attrNameLst>
                                      </p:cBhvr>
                                      <p:tavLst>
                                        <p:tav tm="0">
                                          <p:val>
                                            <p:strVal val="#ppt_w*0.70"/>
                                          </p:val>
                                        </p:tav>
                                        <p:tav tm="100000">
                                          <p:val>
                                            <p:strVal val="#ppt_w"/>
                                          </p:val>
                                        </p:tav>
                                      </p:tavLst>
                                    </p:anim>
                                    <p:anim calcmode="lin" valueType="num">
                                      <p:cBhvr>
                                        <p:cTn id="20" dur="1000" fill="hold"/>
                                        <p:tgtEl>
                                          <p:spTgt spid="18"/>
                                        </p:tgtEl>
                                        <p:attrNameLst>
                                          <p:attrName>ppt_h</p:attrName>
                                        </p:attrNameLst>
                                      </p:cBhvr>
                                      <p:tavLst>
                                        <p:tav tm="0">
                                          <p:val>
                                            <p:strVal val="#ppt_h"/>
                                          </p:val>
                                        </p:tav>
                                        <p:tav tm="100000">
                                          <p:val>
                                            <p:strVal val="#ppt_h"/>
                                          </p:val>
                                        </p:tav>
                                      </p:tavLst>
                                    </p:anim>
                                    <p:animEffect transition="in" filter="fade">
                                      <p:cBhvr>
                                        <p:cTn id="21" dur="10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p:cTn id="26" dur="1000" fill="hold"/>
                                        <p:tgtEl>
                                          <p:spTgt spid="21"/>
                                        </p:tgtEl>
                                        <p:attrNameLst>
                                          <p:attrName>ppt_w</p:attrName>
                                        </p:attrNameLst>
                                      </p:cBhvr>
                                      <p:tavLst>
                                        <p:tav tm="0">
                                          <p:val>
                                            <p:strVal val="#ppt_w*0.70"/>
                                          </p:val>
                                        </p:tav>
                                        <p:tav tm="100000">
                                          <p:val>
                                            <p:strVal val="#ppt_w"/>
                                          </p:val>
                                        </p:tav>
                                      </p:tavLst>
                                    </p:anim>
                                    <p:anim calcmode="lin" valueType="num">
                                      <p:cBhvr>
                                        <p:cTn id="27" dur="1000" fill="hold"/>
                                        <p:tgtEl>
                                          <p:spTgt spid="21"/>
                                        </p:tgtEl>
                                        <p:attrNameLst>
                                          <p:attrName>ppt_h</p:attrName>
                                        </p:attrNameLst>
                                      </p:cBhvr>
                                      <p:tavLst>
                                        <p:tav tm="0">
                                          <p:val>
                                            <p:strVal val="#ppt_h"/>
                                          </p:val>
                                        </p:tav>
                                        <p:tav tm="100000">
                                          <p:val>
                                            <p:strVal val="#ppt_h"/>
                                          </p:val>
                                        </p:tav>
                                      </p:tavLst>
                                    </p:anim>
                                    <p:animEffect transition="in" filter="fade">
                                      <p:cBhvr>
                                        <p:cTn id="28" dur="10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1000" fill="hold"/>
                                        <p:tgtEl>
                                          <p:spTgt spid="24"/>
                                        </p:tgtEl>
                                        <p:attrNameLst>
                                          <p:attrName>ppt_w</p:attrName>
                                        </p:attrNameLst>
                                      </p:cBhvr>
                                      <p:tavLst>
                                        <p:tav tm="0">
                                          <p:val>
                                            <p:strVal val="#ppt_w*0.70"/>
                                          </p:val>
                                        </p:tav>
                                        <p:tav tm="100000">
                                          <p:val>
                                            <p:strVal val="#ppt_w"/>
                                          </p:val>
                                        </p:tav>
                                      </p:tavLst>
                                    </p:anim>
                                    <p:anim calcmode="lin" valueType="num">
                                      <p:cBhvr>
                                        <p:cTn id="34" dur="1000" fill="hold"/>
                                        <p:tgtEl>
                                          <p:spTgt spid="24"/>
                                        </p:tgtEl>
                                        <p:attrNameLst>
                                          <p:attrName>ppt_h</p:attrName>
                                        </p:attrNameLst>
                                      </p:cBhvr>
                                      <p:tavLst>
                                        <p:tav tm="0">
                                          <p:val>
                                            <p:strVal val="#ppt_h"/>
                                          </p:val>
                                        </p:tav>
                                        <p:tav tm="100000">
                                          <p:val>
                                            <p:strVal val="#ppt_h"/>
                                          </p:val>
                                        </p:tav>
                                      </p:tavLst>
                                    </p:anim>
                                    <p:animEffect transition="in" filter="fade">
                                      <p:cBhvr>
                                        <p:cTn id="35"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A02FC3-54F1-330E-DA9F-BB7827BD5DE9}"/>
              </a:ext>
            </a:extLst>
          </p:cNvPr>
          <p:cNvSpPr txBox="1"/>
          <p:nvPr/>
        </p:nvSpPr>
        <p:spPr>
          <a:xfrm>
            <a:off x="4651717" y="181957"/>
            <a:ext cx="7540283" cy="6555641"/>
          </a:xfrm>
          <a:prstGeom prst="rect">
            <a:avLst/>
          </a:prstGeom>
          <a:noFill/>
        </p:spPr>
        <p:txBody>
          <a:bodyPr wrap="square" rtlCol="0">
            <a:spAutoFit/>
          </a:bodyPr>
          <a:lstStyle/>
          <a:p>
            <a:r>
              <a:rPr lang="en-US" sz="2800" dirty="0">
                <a:latin typeface="ACADEMY ENGRAVED LET PLAIN:1.0" panose="02000000000000000000" pitchFamily="2" charset="0"/>
                <a:cs typeface="Apple Chancery" panose="03020702040506060504" pitchFamily="66" charset="-79"/>
              </a:rPr>
              <a:t>This project is more than just a game it's an interactive scientific experience that reflects the real challenges humans will face as they move toward settling in space</a:t>
            </a:r>
          </a:p>
          <a:p>
            <a:r>
              <a:rPr lang="en-US" sz="2800" dirty="0">
                <a:latin typeface="ACADEMY ENGRAVED LET PLAIN:1.0" panose="02000000000000000000" pitchFamily="2" charset="0"/>
                <a:cs typeface="Apple Chancery" panose="03020702040506060504" pitchFamily="66" charset="-79"/>
              </a:rPr>
              <a:t>By combining realistic design, scientific knowledge, and 3D simulation technology, we aim to deliver a unique model that inspires future generations and transforms the dream of a "home in space" into an achievable reality. .The game is supposed to test your building skills to develop a safe home on the moon or mars with all the requirements whether its oxygen comfort food or power. Unfortunately because of the lack of time and experience we weren’t able to develop the game. </a:t>
            </a:r>
            <a:endParaRPr lang="en-KW" sz="2800" dirty="0">
              <a:latin typeface="ACADEMY ENGRAVED LET PLAIN:1.0" panose="02000000000000000000" pitchFamily="2" charset="0"/>
              <a:cs typeface="Apple Chancery" panose="03020702040506060504" pitchFamily="66" charset="-79"/>
            </a:endParaRPr>
          </a:p>
        </p:txBody>
      </p:sp>
      <p:sp>
        <p:nvSpPr>
          <p:cNvPr id="12" name="TextBox 11">
            <a:extLst>
              <a:ext uri="{FF2B5EF4-FFF2-40B4-BE49-F238E27FC236}">
                <a16:creationId xmlns:a16="http://schemas.microsoft.com/office/drawing/2014/main" id="{BC5E2CA6-C2E3-3438-5CC8-77C426361625}"/>
              </a:ext>
            </a:extLst>
          </p:cNvPr>
          <p:cNvSpPr txBox="1"/>
          <p:nvPr/>
        </p:nvSpPr>
        <p:spPr>
          <a:xfrm>
            <a:off x="743105" y="0"/>
            <a:ext cx="3908612" cy="6863417"/>
          </a:xfrm>
          <a:prstGeom prst="rect">
            <a:avLst/>
          </a:prstGeom>
          <a:noFill/>
        </p:spPr>
        <p:txBody>
          <a:bodyPr wrap="square" rtlCol="0">
            <a:spAutoFit/>
          </a:bodyPr>
          <a:lstStyle/>
          <a:p>
            <a:r>
              <a:rPr lang="en-KW" sz="4400" dirty="0">
                <a:latin typeface="Bradley Hand" pitchFamily="2" charset="77"/>
              </a:rPr>
              <a:t>C</a:t>
            </a:r>
          </a:p>
          <a:p>
            <a:r>
              <a:rPr lang="en-KW" sz="4400" dirty="0">
                <a:latin typeface="Bradley Hand" pitchFamily="2" charset="77"/>
              </a:rPr>
              <a:t>                 O</a:t>
            </a:r>
          </a:p>
          <a:p>
            <a:r>
              <a:rPr lang="en-KW" sz="4400" dirty="0">
                <a:latin typeface="Bradley Hand" pitchFamily="2" charset="77"/>
              </a:rPr>
              <a:t>N</a:t>
            </a:r>
          </a:p>
          <a:p>
            <a:r>
              <a:rPr lang="en-KW" sz="4400" dirty="0">
                <a:latin typeface="Bradley Hand" pitchFamily="2" charset="77"/>
              </a:rPr>
              <a:t>                 C</a:t>
            </a:r>
          </a:p>
          <a:p>
            <a:r>
              <a:rPr lang="en-KW" sz="4400" dirty="0">
                <a:latin typeface="Bradley Hand" pitchFamily="2" charset="77"/>
              </a:rPr>
              <a:t>L</a:t>
            </a:r>
          </a:p>
          <a:p>
            <a:r>
              <a:rPr lang="en-KW" sz="4400" dirty="0">
                <a:latin typeface="Bradley Hand" pitchFamily="2" charset="77"/>
              </a:rPr>
              <a:t>                 U</a:t>
            </a:r>
          </a:p>
          <a:p>
            <a:r>
              <a:rPr lang="en-KW" sz="4400" dirty="0">
                <a:latin typeface="Bradley Hand" pitchFamily="2" charset="77"/>
              </a:rPr>
              <a:t>S</a:t>
            </a:r>
          </a:p>
          <a:p>
            <a:r>
              <a:rPr lang="en-KW" sz="4400" dirty="0">
                <a:latin typeface="Bradley Hand" pitchFamily="2" charset="77"/>
              </a:rPr>
              <a:t>                 I</a:t>
            </a:r>
          </a:p>
          <a:p>
            <a:r>
              <a:rPr lang="en-KW" sz="4400" dirty="0">
                <a:latin typeface="Bradley Hand" pitchFamily="2" charset="77"/>
              </a:rPr>
              <a:t>O</a:t>
            </a:r>
          </a:p>
          <a:p>
            <a:r>
              <a:rPr lang="en-KW" sz="4400" dirty="0">
                <a:latin typeface="Bradley Hand" pitchFamily="2" charset="77"/>
              </a:rPr>
              <a:t>                 N      </a:t>
            </a:r>
            <a:r>
              <a:rPr lang="en-KW" sz="4400" dirty="0"/>
              <a:t>     </a:t>
            </a:r>
          </a:p>
        </p:txBody>
      </p:sp>
      <p:pic>
        <p:nvPicPr>
          <p:cNvPr id="13" name="Picture 12" descr="A black background with pink dots&#10;&#10;Description automatically generated">
            <a:extLst>
              <a:ext uri="{FF2B5EF4-FFF2-40B4-BE49-F238E27FC236}">
                <a16:creationId xmlns:a16="http://schemas.microsoft.com/office/drawing/2014/main" id="{F66AC72D-3FF1-24F2-E6C0-32D031C1E4C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142220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232</TotalTime>
  <Words>463</Words>
  <Application>Microsoft Macintosh PowerPoint</Application>
  <PresentationFormat>Widescreen</PresentationFormat>
  <Paragraphs>46</Paragraphs>
  <Slides>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vt:i4>
      </vt:variant>
    </vt:vector>
  </HeadingPairs>
  <TitlesOfParts>
    <vt:vector size="16" baseType="lpstr">
      <vt:lpstr>ACADEMY ENGRAVED LET PLAIN:1.0</vt:lpstr>
      <vt:lpstr>APPLE CHANCERY</vt:lpstr>
      <vt:lpstr>APPLE CHANCERY</vt:lpstr>
      <vt:lpstr>Arial</vt:lpstr>
      <vt:lpstr>Baskerville</vt:lpstr>
      <vt:lpstr>Bradley Hand</vt:lpstr>
      <vt:lpstr>Calibri</vt:lpstr>
      <vt:lpstr>Calibri Light</vt:lpstr>
      <vt:lpstr>Century Gothic</vt:lpstr>
      <vt:lpstr>Celestial</vt:lpstr>
      <vt:lpstr>Your home in space </vt:lpstr>
      <vt:lpstr>Apollo 26 members:</vt:lpstr>
      <vt:lpstr>PowerPoint Presentation</vt:lpstr>
      <vt:lpstr>PowerPoint Presentation</vt:lpstr>
      <vt:lpstr>Tools &amp; Technologies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Mahmoud AlYasin</dc:creator>
  <cp:lastModifiedBy>Mahmoud AlYasin</cp:lastModifiedBy>
  <cp:revision>1</cp:revision>
  <cp:lastPrinted>2025-10-05T12:47:27Z</cp:lastPrinted>
  <dcterms:created xsi:type="dcterms:W3CDTF">2025-10-05T08:55:03Z</dcterms:created>
  <dcterms:modified xsi:type="dcterms:W3CDTF">2025-10-05T12:47:56Z</dcterms:modified>
</cp:coreProperties>
</file>